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 id="2147483673" r:id="rId5"/>
    <p:sldMasterId id="2147483752" r:id="rId6"/>
    <p:sldMasterId id="2147483687" r:id="rId7"/>
    <p:sldMasterId id="2147483708" r:id="rId8"/>
    <p:sldMasterId id="2147483715" r:id="rId9"/>
    <p:sldMasterId id="2147483722" r:id="rId10"/>
    <p:sldMasterId id="2147483729" r:id="rId11"/>
    <p:sldMasterId id="2147483736" r:id="rId12"/>
    <p:sldMasterId id="2147483743" r:id="rId13"/>
  </p:sldMasterIdLst>
  <p:notesMasterIdLst>
    <p:notesMasterId r:id="rId16"/>
  </p:notesMasterIdLst>
  <p:handoutMasterIdLst>
    <p:handoutMasterId r:id="rId17"/>
  </p:handoutMasterIdLst>
  <p:sldIdLst>
    <p:sldId id="256" r:id="rId14"/>
    <p:sldId id="257" r:id="rId15"/>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son, Kyle - NRCS, Bismarck, ND" initials="TKNBN" lastIdx="1" clrIdx="0">
    <p:extLst>
      <p:ext uri="{19B8F6BF-5375-455C-9EA6-DF929625EA0E}">
        <p15:presenceInfo xmlns:p15="http://schemas.microsoft.com/office/powerpoint/2012/main" userId="S::kyle.thomson@usda.gov::bd698f68-7c0e-4481-b78d-ec158cf6e2a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002C76"/>
    <a:srgbClr val="82553F"/>
    <a:srgbClr val="FFCB0B"/>
    <a:srgbClr val="00ABC0"/>
    <a:srgbClr val="9AC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4" autoAdjust="0"/>
  </p:normalViewPr>
  <p:slideViewPr>
    <p:cSldViewPr snapToGrid="0">
      <p:cViewPr varScale="1">
        <p:scale>
          <a:sx n="24" d="100"/>
          <a:sy n="24" d="100"/>
        </p:scale>
        <p:origin x="744" y="42"/>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slide" Target="slides/slide2.xml"/><Relationship Id="rId10" Type="http://schemas.openxmlformats.org/officeDocument/2006/relationships/slideMaster" Target="slideMasters/slideMaster7.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3/9/2022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3/9/2022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D406-711C-460A-87C8-EAD972BD2369}"/>
              </a:ext>
            </a:extLst>
          </p:cNvPr>
          <p:cNvSpPr>
            <a:spLocks noGrp="1"/>
          </p:cNvSpPr>
          <p:nvPr>
            <p:ph type="title" hasCustomPrompt="1"/>
          </p:nvPr>
        </p:nvSpPr>
        <p:spPr>
          <a:xfrm>
            <a:off x="1228795" y="4018722"/>
            <a:ext cx="41748005" cy="2191578"/>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365D21FA-FC27-46EC-A1EE-55236F21BBA6}"/>
              </a:ext>
            </a:extLst>
          </p:cNvPr>
          <p:cNvSpPr>
            <a:spLocks noGrp="1"/>
          </p:cNvSpPr>
          <p:nvPr>
            <p:ph idx="1"/>
          </p:nvPr>
        </p:nvSpPr>
        <p:spPr>
          <a:xfrm>
            <a:off x="1259112" y="6802750"/>
            <a:ext cx="41717688" cy="2309415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21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1447800" y="4224300"/>
            <a:ext cx="41300400" cy="2295770"/>
          </a:xfrm>
          <a:prstGeom prst="rect">
            <a:avLst/>
          </a:prstGeom>
        </p:spPr>
        <p:txBody>
          <a:bodyP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2" name="Instructions"/>
          <p:cNvSpPr/>
          <p:nvPr userDrawn="1"/>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a:t>
            </a:r>
            <a:r>
              <a:rPr lang="en-US" sz="6000" dirty="0" err="1">
                <a:solidFill>
                  <a:prstClr val="white">
                    <a:lumMod val="50000"/>
                  </a:prstClr>
                </a:solidFill>
                <a:latin typeface="Calibri" panose="020F0502020204030204" pitchFamily="34" charset="0"/>
                <a:cs typeface="Calibri" panose="020F0502020204030204" pitchFamily="34" charset="0"/>
              </a:rPr>
              <a:t>Iso</a:t>
            </a:r>
            <a:r>
              <a:rPr lang="en-US" sz="6000" dirty="0">
                <a:solidFill>
                  <a:prstClr val="white">
                    <a:lumMod val="50000"/>
                  </a:prstClr>
                </a:solidFill>
                <a:latin typeface="Calibri" panose="020F0502020204030204" pitchFamily="34" charset="0"/>
                <a:cs typeface="Calibri" panose="020F0502020204030204" pitchFamily="34" charset="0"/>
              </a:rPr>
              <a:t>-bar).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341828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33BC59E-02CC-403A-B053-55900BBCBB76}"/>
              </a:ext>
            </a:extLst>
          </p:cNvPr>
          <p:cNvSpPr txBox="1">
            <a:spLocks/>
          </p:cNvSpPr>
          <p:nvPr userDrawn="1"/>
        </p:nvSpPr>
        <p:spPr>
          <a:xfrm>
            <a:off x="1143000" y="4621865"/>
            <a:ext cx="41605200" cy="2295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8800" b="1" dirty="0"/>
              <a:t>Click to edit title</a:t>
            </a:r>
          </a:p>
        </p:txBody>
      </p:sp>
    </p:spTree>
    <p:extLst>
      <p:ext uri="{BB962C8B-B14F-4D97-AF65-F5344CB8AC3E}">
        <p14:creationId xmlns:p14="http://schemas.microsoft.com/office/powerpoint/2010/main" val="121373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10.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744714-58C5-4C70-981E-8D9ED97439C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sp>
        <p:nvSpPr>
          <p:cNvPr id="11" name="Date Placeholder 2">
            <a:extLst>
              <a:ext uri="{FF2B5EF4-FFF2-40B4-BE49-F238E27FC236}">
                <a16:creationId xmlns:a16="http://schemas.microsoft.com/office/drawing/2014/main" id="{B6B27D50-C125-4DB5-BBE3-9B1AA8109E57}"/>
              </a:ext>
            </a:extLst>
          </p:cNvPr>
          <p:cNvSpPr txBox="1">
            <a:spLocks/>
          </p:cNvSpPr>
          <p:nvPr userDrawn="1"/>
        </p:nvSpPr>
        <p:spPr>
          <a:xfrm>
            <a:off x="3484859" y="31382704"/>
            <a:ext cx="39611211" cy="750304"/>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l"/>
            <a:r>
              <a:rPr lang="en-US" sz="3200" dirty="0">
                <a:solidFill>
                  <a:srgbClr val="58595B"/>
                </a:solidFill>
              </a:rPr>
              <a:t>                                                                                                                                                                                                                                            USDA is an equal opportunity provider, employer, and lender.   </a:t>
            </a:r>
          </a:p>
        </p:txBody>
      </p:sp>
      <p:pic>
        <p:nvPicPr>
          <p:cNvPr id="3" name="Picture 2">
            <a:extLst>
              <a:ext uri="{FF2B5EF4-FFF2-40B4-BE49-F238E27FC236}">
                <a16:creationId xmlns:a16="http://schemas.microsoft.com/office/drawing/2014/main" id="{D840A0E8-F852-4292-A123-A5B6F86B22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sp>
        <p:nvSpPr>
          <p:cNvPr id="7" name="Instructions">
            <a:extLst>
              <a:ext uri="{FF2B5EF4-FFF2-40B4-BE49-F238E27FC236}">
                <a16:creationId xmlns:a16="http://schemas.microsoft.com/office/drawing/2014/main" id="{ABA4E912-0A4A-4E64-BB85-E70FEAFC6EF0}"/>
              </a:ext>
            </a:extLst>
          </p:cNvPr>
          <p:cNvSpPr/>
          <p:nvPr userDrawn="1"/>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a:t>
            </a:r>
            <a:r>
              <a:rPr lang="en-US" sz="6000" dirty="0" err="1">
                <a:solidFill>
                  <a:prstClr val="white">
                    <a:lumMod val="50000"/>
                  </a:prstClr>
                </a:solidFill>
                <a:latin typeface="Calibri" panose="020F0502020204030204" pitchFamily="34" charset="0"/>
                <a:cs typeface="Calibri" panose="020F0502020204030204" pitchFamily="34" charset="0"/>
              </a:rPr>
              <a:t>Iso</a:t>
            </a:r>
            <a:r>
              <a:rPr lang="en-US" sz="6000" dirty="0">
                <a:solidFill>
                  <a:prstClr val="white">
                    <a:lumMod val="50000"/>
                  </a:prstClr>
                </a:solidFill>
                <a:latin typeface="Calibri" panose="020F0502020204030204" pitchFamily="34" charset="0"/>
                <a:cs typeface="Calibri" panose="020F0502020204030204" pitchFamily="34" charset="0"/>
              </a:rPr>
              <a:t>-bar).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4684830"/>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51" r:id="rId3"/>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6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5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4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4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4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28" userDrawn="1">
          <p15:clr>
            <a:srgbClr val="F26B43"/>
          </p15:clr>
        </p15:guide>
        <p15:guide id="2" pos="912" userDrawn="1">
          <p15:clr>
            <a:srgbClr val="F26B43"/>
          </p15:clr>
        </p15:guide>
        <p15:guide id="3" pos="26880" userDrawn="1">
          <p15:clr>
            <a:srgbClr val="F26B43"/>
          </p15:clr>
        </p15:guide>
        <p15:guide id="4" orient="horz" pos="232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cid:image006.png@01D806CA.CABD6580" TargetMode="External"/><Relationship Id="rId7"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cid:image005.png@01D806CA.CABD6580" TargetMode="External"/><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FFF862-1617-4462-B35D-6E6F5EB75CB8}"/>
              </a:ext>
            </a:extLst>
          </p:cNvPr>
          <p:cNvSpPr>
            <a:spLocks noGrp="1"/>
          </p:cNvSpPr>
          <p:nvPr>
            <p:ph type="title"/>
          </p:nvPr>
        </p:nvSpPr>
        <p:spPr>
          <a:xfrm>
            <a:off x="4325469" y="1070497"/>
            <a:ext cx="41300400" cy="2295770"/>
          </a:xfrm>
        </p:spPr>
        <p:txBody>
          <a:bodyPr/>
          <a:lstStyle/>
          <a:p>
            <a:r>
              <a:rPr lang="en-US" sz="6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MLRA 53B – Closed Depression Project and Digital Soil Model Creation</a:t>
            </a:r>
            <a:endParaRPr lang="en-US" sz="496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381C741-82B5-4307-B466-F00E00EC2420}"/>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mn-lt"/>
              </a:rPr>
              <a:t>  </a:t>
            </a:r>
            <a:r>
              <a:rPr lang="en-US" sz="4000" dirty="0">
                <a:solidFill>
                  <a:srgbClr val="58595B"/>
                </a:solidFill>
              </a:rPr>
              <a:t>Soil and Plant Science Division  </a:t>
            </a:r>
            <a:r>
              <a:rPr lang="en-US" sz="4000" dirty="0">
                <a:solidFill>
                  <a:srgbClr val="58595B"/>
                </a:solidFill>
                <a:latin typeface="Wingdings" panose="05000000000000000000" pitchFamily="2" charset="2"/>
              </a:rPr>
              <a:t>l</a:t>
            </a:r>
            <a:r>
              <a:rPr lang="en-US" sz="4000" dirty="0">
                <a:solidFill>
                  <a:srgbClr val="58595B"/>
                </a:solidFill>
              </a:rPr>
              <a:t>  nrcs.usda.gov/soils</a:t>
            </a:r>
          </a:p>
        </p:txBody>
      </p:sp>
      <p:pic>
        <p:nvPicPr>
          <p:cNvPr id="8" name="Picture 7"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051176" y="3669049"/>
            <a:ext cx="5943600" cy="2254885"/>
          </a:xfrm>
          <a:prstGeom prst="rect">
            <a:avLst/>
          </a:prstGeom>
          <a:noFill/>
          <a:ln>
            <a:noFill/>
          </a:ln>
        </p:spPr>
      </p:pic>
      <p:pic>
        <p:nvPicPr>
          <p:cNvPr id="9" name="Picture 8"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994776" y="3669048"/>
            <a:ext cx="5943600" cy="2254885"/>
          </a:xfrm>
          <a:prstGeom prst="rect">
            <a:avLst/>
          </a:prstGeom>
          <a:noFill/>
          <a:ln>
            <a:noFill/>
          </a:ln>
        </p:spPr>
      </p:pic>
      <p:pic>
        <p:nvPicPr>
          <p:cNvPr id="11" name="Picture 10"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938376" y="3669047"/>
            <a:ext cx="5943600" cy="2254885"/>
          </a:xfrm>
          <a:prstGeom prst="rect">
            <a:avLst/>
          </a:prstGeom>
          <a:noFill/>
          <a:ln>
            <a:noFill/>
          </a:ln>
        </p:spPr>
      </p:pic>
      <p:pic>
        <p:nvPicPr>
          <p:cNvPr id="12" name="Picture 11"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881976" y="3588364"/>
            <a:ext cx="5943600" cy="2335568"/>
          </a:xfrm>
          <a:prstGeom prst="rect">
            <a:avLst/>
          </a:prstGeom>
          <a:noFill/>
          <a:ln>
            <a:noFill/>
          </a:ln>
        </p:spPr>
      </p:pic>
      <p:pic>
        <p:nvPicPr>
          <p:cNvPr id="13" name="Picture 12"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825576" y="3588364"/>
            <a:ext cx="5943600" cy="2335568"/>
          </a:xfrm>
          <a:prstGeom prst="rect">
            <a:avLst/>
          </a:prstGeom>
          <a:noFill/>
          <a:ln>
            <a:noFill/>
          </a:ln>
        </p:spPr>
      </p:pic>
      <p:pic>
        <p:nvPicPr>
          <p:cNvPr id="14" name="Picture 13"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5769176" y="3588365"/>
            <a:ext cx="8122024" cy="2295770"/>
          </a:xfrm>
          <a:prstGeom prst="rect">
            <a:avLst/>
          </a:prstGeom>
          <a:noFill/>
          <a:ln>
            <a:noFill/>
          </a:ln>
        </p:spPr>
      </p:pic>
      <p:pic>
        <p:nvPicPr>
          <p:cNvPr id="15" name="Picture 14" descr="A picture containing plant, tree&#10;&#10;Description automatically generated">
            <a:extLst>
              <a:ext uri="{FF2B5EF4-FFF2-40B4-BE49-F238E27FC236}">
                <a16:creationId xmlns:a16="http://schemas.microsoft.com/office/drawing/2014/main" id="{CBAB59F8-CF50-40F7-9992-726316EA4F81}"/>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3669047"/>
            <a:ext cx="6051176" cy="2254885"/>
          </a:xfrm>
          <a:prstGeom prst="rect">
            <a:avLst/>
          </a:prstGeom>
          <a:noFill/>
          <a:ln>
            <a:noFill/>
          </a:ln>
        </p:spPr>
      </p:pic>
      <p:pic>
        <p:nvPicPr>
          <p:cNvPr id="16" name="Picture 15" descr="Shape, rectangle&#10;&#10;Description automatically generated">
            <a:extLst>
              <a:ext uri="{FF2B5EF4-FFF2-40B4-BE49-F238E27FC236}">
                <a16:creationId xmlns:a16="http://schemas.microsoft.com/office/drawing/2014/main" id="{7F566DE4-392A-4193-8A60-ABEBA4BACB1E}"/>
              </a:ext>
            </a:extLst>
          </p:cNvPr>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92973" y="32210514"/>
            <a:ext cx="57262289" cy="707886"/>
          </a:xfrm>
          <a:prstGeom prst="rect">
            <a:avLst/>
          </a:prstGeom>
          <a:noFill/>
          <a:ln>
            <a:noFill/>
          </a:ln>
        </p:spPr>
      </p:pic>
      <p:sp>
        <p:nvSpPr>
          <p:cNvPr id="17" name="Text Box 22">
            <a:extLst>
              <a:ext uri="{FF2B5EF4-FFF2-40B4-BE49-F238E27FC236}">
                <a16:creationId xmlns:a16="http://schemas.microsoft.com/office/drawing/2014/main" id="{1722030A-FEDC-4ED0-A5D7-77AF6EEB9BD7}"/>
              </a:ext>
            </a:extLst>
          </p:cNvPr>
          <p:cNvSpPr txBox="1"/>
          <p:nvPr/>
        </p:nvSpPr>
        <p:spPr>
          <a:xfrm>
            <a:off x="358586" y="3770662"/>
            <a:ext cx="20551590" cy="1931175"/>
          </a:xfrm>
          <a:prstGeom prst="rect">
            <a:avLst/>
          </a:prstGeom>
          <a:noFill/>
          <a:ln>
            <a:noFill/>
          </a:ln>
          <a:effectLst/>
          <a:extLs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500"/>
              </a:spcBef>
              <a:spcAft>
                <a:spcPts val="0"/>
              </a:spcAft>
              <a:tabLst>
                <a:tab pos="2971800" algn="ctr"/>
                <a:tab pos="5943600" algn="r"/>
              </a:tabLst>
            </a:pPr>
            <a:r>
              <a:rPr lang="en-US" sz="5400" b="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Soil And Plant Science Division</a:t>
            </a:r>
            <a:endParaRPr lang="en-US"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5000"/>
              </a:lnSpc>
              <a:spcBef>
                <a:spcPts val="500"/>
              </a:spcBef>
              <a:spcAft>
                <a:spcPts val="0"/>
              </a:spcAft>
              <a:tabLst>
                <a:tab pos="2971800" algn="ctr"/>
                <a:tab pos="5943600" algn="r"/>
              </a:tabLst>
            </a:pPr>
            <a:r>
              <a:rPr lang="en-US" sz="4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West Central Glaciated Soil Survey Region 10</a:t>
            </a:r>
            <a:endParaRPr lang="en-US"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5000"/>
              </a:lnSpc>
              <a:spcBef>
                <a:spcPts val="500"/>
              </a:spcBef>
              <a:spcAft>
                <a:spcPts val="0"/>
              </a:spcAft>
              <a:tabLst>
                <a:tab pos="2971800" algn="ctr"/>
                <a:tab pos="5943600" algn="r"/>
              </a:tabLst>
            </a:pPr>
            <a:r>
              <a:rPr lang="en-US" sz="2400" b="1" dirty="0">
                <a:solidFill>
                  <a:srgbClr val="0D0D0D"/>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5000"/>
              </a:lnSpc>
              <a:spcBef>
                <a:spcPts val="500"/>
              </a:spcBef>
              <a:spcAft>
                <a:spcPts val="0"/>
              </a:spcAft>
              <a:tabLst>
                <a:tab pos="2971800" algn="ctr"/>
                <a:tab pos="5943600" algn="r"/>
              </a:tabLst>
            </a:pPr>
            <a:r>
              <a:rPr lang="en-US" sz="1400" b="1" dirty="0">
                <a:solidFill>
                  <a:srgbClr val="0D0D0D"/>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5000"/>
              </a:lnSpc>
              <a:spcBef>
                <a:spcPts val="500"/>
              </a:spcBef>
              <a:spcAft>
                <a:spcPts val="0"/>
              </a:spcAft>
              <a:tabLst>
                <a:tab pos="2971800" algn="ctr"/>
                <a:tab pos="5943600" algn="r"/>
              </a:tabLst>
            </a:pPr>
            <a:r>
              <a:rPr lang="en-US" sz="1400" b="1" dirty="0">
                <a:solidFill>
                  <a:srgbClr val="0D0D0D"/>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8" name="Picture 17" descr="A yellow rectangle with a black background&#10;&#10;Description automatically generated with low confidence">
            <a:extLst>
              <a:ext uri="{FF2B5EF4-FFF2-40B4-BE49-F238E27FC236}">
                <a16:creationId xmlns:a16="http://schemas.microsoft.com/office/drawing/2014/main" id="{81F82EC9-7360-41EE-AF20-A033D427744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17327" y="0"/>
            <a:ext cx="2373873" cy="5884135"/>
          </a:xfrm>
          <a:prstGeom prst="rect">
            <a:avLst/>
          </a:prstGeom>
          <a:noFill/>
        </p:spPr>
      </p:pic>
      <p:sp>
        <p:nvSpPr>
          <p:cNvPr id="7" name="TextBox 6">
            <a:extLst>
              <a:ext uri="{FF2B5EF4-FFF2-40B4-BE49-F238E27FC236}">
                <a16:creationId xmlns:a16="http://schemas.microsoft.com/office/drawing/2014/main" id="{D21CA182-69C5-4B99-90D1-397A2B8D3AC9}"/>
              </a:ext>
            </a:extLst>
          </p:cNvPr>
          <p:cNvSpPr txBox="1"/>
          <p:nvPr/>
        </p:nvSpPr>
        <p:spPr>
          <a:xfrm>
            <a:off x="358586" y="6226712"/>
            <a:ext cx="13791228" cy="5401159"/>
          </a:xfrm>
          <a:prstGeom prst="rect">
            <a:avLst/>
          </a:prstGeom>
          <a:noFill/>
        </p:spPr>
        <p:txBody>
          <a:bodyPr wrap="square" rtlCol="0">
            <a:spAutoFit/>
          </a:bodyPr>
          <a:lstStyle/>
          <a:p>
            <a:pPr marL="0" marR="0">
              <a:lnSpc>
                <a:spcPct val="115000"/>
              </a:lnSpc>
              <a:spcBef>
                <a:spcPts val="500"/>
              </a:spcBef>
              <a:spcAft>
                <a:spcPts val="1000"/>
              </a:spcAft>
            </a:pPr>
            <a:r>
              <a:rPr lang="en-US" sz="4000" b="1"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b="1" u="sng"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Purpose</a:t>
            </a:r>
            <a:endParaRPr lang="en-US" sz="4000" b="1" u="sng"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500"/>
              </a:spcBef>
              <a:spcAft>
                <a:spcPts val="1000"/>
              </a:spcAft>
            </a:pPr>
            <a:r>
              <a:rPr lang="en-US" sz="3600"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purpose of this project is to create a Raster </a:t>
            </a:r>
            <a:r>
              <a:rPr lang="en-US" sz="3600" dirty="0">
                <a:solidFill>
                  <a:schemeClr val="tx1">
                    <a:lumMod val="50000"/>
                  </a:schemeClr>
                </a:solidFill>
                <a:latin typeface="Times New Roman" panose="02020603050405020304" pitchFamily="18" charset="0"/>
                <a:cs typeface="Times New Roman" panose="02020603050405020304" pitchFamily="18" charset="0"/>
              </a:rPr>
              <a:t>Soil Survey </a:t>
            </a:r>
            <a:r>
              <a:rPr lang="en-US" sz="3600"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Product with the </a:t>
            </a:r>
            <a:r>
              <a:rPr kumimoji="0" lang="en-US" sz="3600" b="0" i="0" u="none" strike="noStrike" kern="1200" cap="none" spc="0" normalizeH="0" baseline="0" noProof="0" dirty="0">
                <a:ln>
                  <a:noFill/>
                </a:ln>
                <a:solidFill>
                  <a:srgbClr val="58595B">
                    <a:lumMod val="50000"/>
                  </a:srgbClr>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set goal of improving the consistency and accuracy with which closed depressions are mapped</a:t>
            </a:r>
            <a:r>
              <a:rPr kumimoji="0" lang="en-US" sz="3600" b="0" i="0" u="none" strike="noStrike" kern="1200" cap="none" spc="0" normalizeH="0" baseline="0" noProof="0" dirty="0">
                <a:ln>
                  <a:noFill/>
                </a:ln>
                <a:solidFill>
                  <a:srgbClr val="58595B">
                    <a:lumMod val="50000"/>
                  </a:srgbClr>
                </a:solidFill>
                <a:effectLst/>
                <a:uLnTx/>
                <a:uFillTx/>
                <a:latin typeface="Times New Roman" panose="02020603050405020304" pitchFamily="18" charset="0"/>
                <a:ea typeface="+mn-ea"/>
                <a:cs typeface="Times New Roman" panose="02020603050405020304" pitchFamily="18" charset="0"/>
              </a:rPr>
              <a:t>. </a:t>
            </a:r>
            <a:r>
              <a:rPr lang="en-US" sz="3600" dirty="0">
                <a:solidFill>
                  <a:schemeClr val="tx1">
                    <a:lumMod val="50000"/>
                  </a:schemeClr>
                </a:solidFill>
                <a:latin typeface="Times New Roman" panose="02020603050405020304" pitchFamily="18" charset="0"/>
                <a:cs typeface="Times New Roman" panose="02020603050405020304" pitchFamily="18" charset="0"/>
              </a:rPr>
              <a:t>A secondary outcome would include updating spatial boundaries and tabular data by improving consistency across county and state boundaries. Finally, to refine soil properties from all available data; specifically, soil moisture state and calcium carbonate expression.</a:t>
            </a:r>
            <a:endParaRPr lang="en-US" sz="36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0F1F6D4-766E-457A-BED3-AB8C12D91EE1}"/>
              </a:ext>
            </a:extLst>
          </p:cNvPr>
          <p:cNvSpPr txBox="1"/>
          <p:nvPr/>
        </p:nvSpPr>
        <p:spPr>
          <a:xfrm>
            <a:off x="14646943" y="12611502"/>
            <a:ext cx="13791228" cy="3215239"/>
          </a:xfrm>
          <a:prstGeom prst="rect">
            <a:avLst/>
          </a:prstGeom>
          <a:noFill/>
        </p:spPr>
        <p:txBody>
          <a:bodyPr wrap="square" rtlCol="0">
            <a:spAutoFit/>
          </a:bodyPr>
          <a:lstStyle/>
          <a:p>
            <a:pPr marL="0" marR="0">
              <a:lnSpc>
                <a:spcPct val="115000"/>
              </a:lnSpc>
              <a:spcBef>
                <a:spcPts val="500"/>
              </a:spcBef>
              <a:spcAft>
                <a:spcPts val="1000"/>
              </a:spcAft>
            </a:pPr>
            <a:r>
              <a:rPr lang="en-US" sz="4400" b="1" u="sng" dirty="0">
                <a:effectLst/>
                <a:latin typeface="Times New Roman" panose="02020603050405020304" pitchFamily="18" charset="0"/>
                <a:ea typeface="Times New Roman" panose="02020603050405020304" pitchFamily="18" charset="0"/>
                <a:cs typeface="Times New Roman" panose="02020603050405020304" pitchFamily="18" charset="0"/>
              </a:rPr>
              <a:t>Primary Soil Characteristics </a:t>
            </a:r>
            <a:endParaRPr lang="en-US" sz="4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3600" b="0" dirty="0">
                <a:latin typeface="Times New Roman" panose="02020603050405020304" pitchFamily="18" charset="0"/>
                <a:cs typeface="Times New Roman" panose="02020603050405020304" pitchFamily="18" charset="0"/>
              </a:rPr>
              <a:t>Aquic Conditions</a:t>
            </a:r>
          </a:p>
          <a:p>
            <a:pPr marL="342900" indent="-342900">
              <a:buFont typeface="Arial" panose="020B0604020202020204" pitchFamily="34" charset="0"/>
              <a:buChar char="•"/>
            </a:pPr>
            <a:r>
              <a:rPr lang="en-US" sz="3600" b="0" dirty="0" err="1">
                <a:latin typeface="Times New Roman" panose="02020603050405020304" pitchFamily="18" charset="0"/>
                <a:cs typeface="Times New Roman" panose="02020603050405020304" pitchFamily="18" charset="0"/>
              </a:rPr>
              <a:t>Mollic</a:t>
            </a:r>
            <a:r>
              <a:rPr lang="en-US" sz="3600" b="0" dirty="0">
                <a:latin typeface="Times New Roman" panose="02020603050405020304" pitchFamily="18" charset="0"/>
                <a:cs typeface="Times New Roman" panose="02020603050405020304" pitchFamily="18" charset="0"/>
              </a:rPr>
              <a:t> Epipedon</a:t>
            </a:r>
          </a:p>
          <a:p>
            <a:pPr marL="342900" indent="-342900">
              <a:buFont typeface="Arial" panose="020B0604020202020204" pitchFamily="34" charset="0"/>
              <a:buChar char="•"/>
            </a:pPr>
            <a:r>
              <a:rPr lang="en-US" sz="3600" b="0" dirty="0">
                <a:latin typeface="Times New Roman" panose="02020603050405020304" pitchFamily="18" charset="0"/>
                <a:cs typeface="Times New Roman" panose="02020603050405020304" pitchFamily="18" charset="0"/>
              </a:rPr>
              <a:t>Identifiable Secondary Carbonates</a:t>
            </a:r>
          </a:p>
          <a:p>
            <a:endParaRPr lang="en-US" sz="3600" b="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129129D-3D05-4293-A022-837DBBB31F82}"/>
              </a:ext>
            </a:extLst>
          </p:cNvPr>
          <p:cNvSpPr txBox="1"/>
          <p:nvPr/>
        </p:nvSpPr>
        <p:spPr>
          <a:xfrm>
            <a:off x="14629149" y="6131890"/>
            <a:ext cx="13791228" cy="6109045"/>
          </a:xfrm>
          <a:prstGeom prst="rect">
            <a:avLst/>
          </a:prstGeom>
          <a:noFill/>
        </p:spPr>
        <p:txBody>
          <a:bodyPr wrap="square" rtlCol="0">
            <a:spAutoFit/>
          </a:bodyPr>
          <a:lstStyle/>
          <a:p>
            <a:pPr marL="0" marR="0">
              <a:lnSpc>
                <a:spcPct val="115000"/>
              </a:lnSpc>
              <a:spcBef>
                <a:spcPts val="500"/>
              </a:spcBef>
              <a:spcAft>
                <a:spcPts val="1000"/>
              </a:spcAft>
            </a:pPr>
            <a:r>
              <a:rPr lang="en-US" sz="4400" b="1" u="sng"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Process</a:t>
            </a:r>
            <a:endParaRPr lang="en-US" sz="4400" b="1" u="sng"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500"/>
              </a:spcBef>
              <a:spcAft>
                <a:spcPts val="1000"/>
              </a:spcAft>
            </a:pPr>
            <a:r>
              <a:rPr lang="en-US" sz="3600"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Terrain and Spectral data were used to generate training data points that were sampled to aid in soil model development. Numerous models were developed </a:t>
            </a:r>
            <a:r>
              <a:rPr lang="en-US" sz="3600"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representing important soil characteristics such as depth to aquic conditions, ponding duration, and others. These models were used to develop criteria for each of the modeled soil classes. Each soil class was checked for accuracy and led to the final correlation of the Raster Soil Survey. New SSURGO delineations and map units were correlated using the Raster Soil Survey.</a:t>
            </a:r>
            <a:endParaRPr lang="en-US" sz="3600"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6E35C6F-8D45-44CB-AC5C-AB3EDF86A68B}"/>
              </a:ext>
            </a:extLst>
          </p:cNvPr>
          <p:cNvSpPr txBox="1"/>
          <p:nvPr/>
        </p:nvSpPr>
        <p:spPr>
          <a:xfrm>
            <a:off x="29574969" y="6330129"/>
            <a:ext cx="13791228" cy="3582712"/>
          </a:xfrm>
          <a:prstGeom prst="rect">
            <a:avLst/>
          </a:prstGeom>
          <a:noFill/>
        </p:spPr>
        <p:txBody>
          <a:bodyPr wrap="square" rtlCol="0">
            <a:spAutoFit/>
          </a:bodyPr>
          <a:lstStyle/>
          <a:p>
            <a:pPr marL="0" marR="0">
              <a:lnSpc>
                <a:spcPct val="115000"/>
              </a:lnSpc>
              <a:spcBef>
                <a:spcPts val="500"/>
              </a:spcBef>
              <a:spcAft>
                <a:spcPts val="1000"/>
              </a:spcAft>
            </a:pPr>
            <a:r>
              <a:rPr lang="en-US" sz="4400" b="1" u="sng"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Challenges</a:t>
            </a:r>
            <a:endParaRPr lang="en-US" sz="4400" b="1" u="sng"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500"/>
              </a:spcBef>
              <a:spcAft>
                <a:spcPts val="1000"/>
              </a:spcAft>
            </a:pPr>
            <a:r>
              <a:rPr lang="en-US" sz="3600"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primary challenge with the project was the overall size. Covering the entire MLRA created issues with processing and editing.</a:t>
            </a:r>
          </a:p>
          <a:p>
            <a:endParaRPr lang="en-US" dirty="0">
              <a:solidFill>
                <a:schemeClr val="tx1">
                  <a:lumMod val="50000"/>
                </a:schemeClr>
              </a:solidFill>
            </a:endParaRPr>
          </a:p>
        </p:txBody>
      </p:sp>
      <p:sp>
        <p:nvSpPr>
          <p:cNvPr id="24" name="TextBox 23">
            <a:extLst>
              <a:ext uri="{FF2B5EF4-FFF2-40B4-BE49-F238E27FC236}">
                <a16:creationId xmlns:a16="http://schemas.microsoft.com/office/drawing/2014/main" id="{F33EB8EE-24AA-4B19-BBC4-48C25C80D9C3}"/>
              </a:ext>
            </a:extLst>
          </p:cNvPr>
          <p:cNvSpPr txBox="1"/>
          <p:nvPr/>
        </p:nvSpPr>
        <p:spPr>
          <a:xfrm>
            <a:off x="29574969" y="24985778"/>
            <a:ext cx="13791228" cy="5168787"/>
          </a:xfrm>
          <a:prstGeom prst="rect">
            <a:avLst/>
          </a:prstGeom>
          <a:noFill/>
        </p:spPr>
        <p:txBody>
          <a:bodyPr wrap="square" rtlCol="0">
            <a:spAutoFit/>
          </a:bodyPr>
          <a:lstStyle/>
          <a:p>
            <a:pPr marL="0" marR="0">
              <a:lnSpc>
                <a:spcPct val="115000"/>
              </a:lnSpc>
              <a:spcBef>
                <a:spcPts val="500"/>
              </a:spcBef>
              <a:spcAft>
                <a:spcPts val="1000"/>
              </a:spcAft>
            </a:pPr>
            <a:r>
              <a:rPr lang="en-US" sz="4400" b="1" u="sng"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Future Work</a:t>
            </a:r>
            <a:endParaRPr lang="en-US" sz="4400" b="1" u="sng" dirty="0">
              <a:solidFill>
                <a:schemeClr val="tx1">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en-US" sz="4400" dirty="0">
                <a:latin typeface="Times New Roman" panose="02020603050405020304" pitchFamily="18" charset="0"/>
                <a:ea typeface="Calibri" panose="020F0502020204030204" pitchFamily="34" charset="0"/>
                <a:cs typeface="Times New Roman" panose="02020603050405020304" pitchFamily="18" charset="0"/>
              </a:rPr>
              <a:t>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This project is the first Raster Soil Survey product produced for the Missouri Coteau. Knowledge and skills gained in this project can be used to complete investigations of future MLRA 53B soil mapping updates</a:t>
            </a:r>
            <a:r>
              <a:rPr lang="en-US" sz="3600"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15000"/>
              </a:lnSpc>
              <a:spcBef>
                <a:spcPts val="500"/>
              </a:spcBef>
              <a:spcAft>
                <a:spcPts val="10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Ther</a:t>
            </a:r>
            <a:r>
              <a:rPr lang="en-US" sz="3600" dirty="0">
                <a:latin typeface="Times New Roman" panose="02020603050405020304" pitchFamily="18" charset="0"/>
                <a:ea typeface="Calibri" panose="020F0502020204030204" pitchFamily="34" charset="0"/>
                <a:cs typeface="Times New Roman" panose="02020603050405020304" pitchFamily="18" charset="0"/>
              </a:rPr>
              <a:t>e is some obtrusion with </a:t>
            </a:r>
            <a:r>
              <a:rPr lang="en-US" sz="3600" dirty="0" err="1">
                <a:latin typeface="Times New Roman" panose="02020603050405020304" pitchFamily="18" charset="0"/>
                <a:ea typeface="Calibri" panose="020F0502020204030204" pitchFamily="34" charset="0"/>
                <a:cs typeface="Times New Roman" panose="02020603050405020304" pitchFamily="18" charset="0"/>
              </a:rPr>
              <a:t>natric</a:t>
            </a:r>
            <a:r>
              <a:rPr lang="en-US" sz="3600" dirty="0">
                <a:latin typeface="Times New Roman" panose="02020603050405020304" pitchFamily="18" charset="0"/>
                <a:ea typeface="Calibri" panose="020F0502020204030204" pitchFamily="34" charset="0"/>
                <a:cs typeface="Times New Roman" panose="02020603050405020304" pitchFamily="18" charset="0"/>
              </a:rPr>
              <a:t> soils that presents challenges for modeling. A follow-up project may be necessary in the future in these areas.</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5D4399AA-4045-4686-B29A-E114B99AE731}"/>
              </a:ext>
            </a:extLst>
          </p:cNvPr>
          <p:cNvSpPr txBox="1"/>
          <p:nvPr/>
        </p:nvSpPr>
        <p:spPr>
          <a:xfrm>
            <a:off x="29574969" y="9186412"/>
            <a:ext cx="13458386" cy="5562548"/>
          </a:xfrm>
          <a:prstGeom prst="rect">
            <a:avLst/>
          </a:prstGeom>
          <a:noFill/>
        </p:spPr>
        <p:txBody>
          <a:bodyPr wrap="square" rtlCol="0">
            <a:spAutoFit/>
          </a:bodyPr>
          <a:lstStyle/>
          <a:p>
            <a:pPr marL="0" marR="0">
              <a:lnSpc>
                <a:spcPct val="115000"/>
              </a:lnSpc>
              <a:spcBef>
                <a:spcPts val="500"/>
              </a:spcBef>
              <a:spcAft>
                <a:spcPts val="1000"/>
              </a:spcAft>
            </a:pPr>
            <a:r>
              <a:rPr lang="en-US" sz="4400" b="1" u="sng"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p>
          <a:p>
            <a:pPr marL="571500" indent="-571500" algn="l">
              <a:buFont typeface="Arial" panose="020B0604020202020204" pitchFamily="34" charset="0"/>
              <a:buChar char="•"/>
            </a:pPr>
            <a:r>
              <a:rPr lang="en-US" sz="3600" b="0" i="0" dirty="0">
                <a:effectLst/>
                <a:latin typeface="Times New Roman" panose="02020603050405020304" pitchFamily="18" charset="0"/>
                <a:cs typeface="Times New Roman" panose="02020603050405020304" pitchFamily="18" charset="0"/>
              </a:rPr>
              <a:t>Raster soil survey product providing a more detailed representation of soil spatial variability across the project area.</a:t>
            </a:r>
          </a:p>
          <a:p>
            <a:pPr marL="571500" indent="-571500" algn="l">
              <a:buFont typeface="Arial" panose="020B0604020202020204" pitchFamily="34" charset="0"/>
              <a:buChar char="•"/>
            </a:pPr>
            <a:r>
              <a:rPr lang="en-US" sz="3600" b="0" i="0" dirty="0">
                <a:effectLst/>
                <a:latin typeface="Times New Roman" panose="02020603050405020304" pitchFamily="18" charset="0"/>
                <a:cs typeface="Times New Roman" panose="02020603050405020304" pitchFamily="18" charset="0"/>
              </a:rPr>
              <a:t>Update spatial boundaries and tabular data</a:t>
            </a:r>
          </a:p>
          <a:p>
            <a:pPr marL="571500" indent="-571500" algn="l">
              <a:buFont typeface="Arial" panose="020B0604020202020204" pitchFamily="34" charset="0"/>
              <a:buChar char="•"/>
            </a:pPr>
            <a:r>
              <a:rPr lang="en-US" sz="3600" b="0" i="0" dirty="0">
                <a:effectLst/>
                <a:latin typeface="Times New Roman" panose="02020603050405020304" pitchFamily="18" charset="0"/>
                <a:cs typeface="Times New Roman" panose="02020603050405020304" pitchFamily="18" charset="0"/>
              </a:rPr>
              <a:t>Improve consistency across county and state boundaries</a:t>
            </a:r>
          </a:p>
          <a:p>
            <a:pPr marL="571500" indent="-571500" algn="l">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More accurately represents boundaries of water which have changed over the decades since they were originally mapped</a:t>
            </a:r>
            <a:endParaRPr lang="en-US" sz="3600" b="0" i="0" dirty="0">
              <a:effectLst/>
              <a:latin typeface="Times New Roman" panose="02020603050405020304" pitchFamily="18" charset="0"/>
              <a:cs typeface="Times New Roman" panose="02020603050405020304" pitchFamily="18" charset="0"/>
            </a:endParaRPr>
          </a:p>
          <a:p>
            <a:pPr marL="0" marR="0" indent="457200">
              <a:lnSpc>
                <a:spcPct val="115000"/>
              </a:lnSpc>
              <a:spcBef>
                <a:spcPts val="500"/>
              </a:spcBef>
              <a:spcAft>
                <a:spcPts val="1000"/>
              </a:spcAft>
            </a:pPr>
            <a:endParaRPr lang="en-US" dirty="0">
              <a:solidFill>
                <a:schemeClr val="tx1">
                  <a:lumMod val="50000"/>
                </a:schemeClr>
              </a:solidFill>
            </a:endParaRPr>
          </a:p>
        </p:txBody>
      </p:sp>
      <p:sp>
        <p:nvSpPr>
          <p:cNvPr id="2" name="TextBox 1">
            <a:extLst>
              <a:ext uri="{FF2B5EF4-FFF2-40B4-BE49-F238E27FC236}">
                <a16:creationId xmlns:a16="http://schemas.microsoft.com/office/drawing/2014/main" id="{B095356E-607C-46D3-A06E-5EAF28EFF5AF}"/>
              </a:ext>
            </a:extLst>
          </p:cNvPr>
          <p:cNvSpPr txBox="1"/>
          <p:nvPr/>
        </p:nvSpPr>
        <p:spPr>
          <a:xfrm>
            <a:off x="358584" y="24664134"/>
            <a:ext cx="13791227" cy="5914440"/>
          </a:xfrm>
          <a:prstGeom prst="rect">
            <a:avLst/>
          </a:prstGeom>
          <a:noFill/>
        </p:spPr>
        <p:txBody>
          <a:bodyPr wrap="square" rtlCol="0">
            <a:spAutoFit/>
          </a:bodyPr>
          <a:lstStyle/>
          <a:p>
            <a:pPr marL="0" marR="0" lvl="0" indent="457200" algn="l" defTabSz="3686861" rtl="0" eaLnBrk="1" fontAlgn="auto" latinLnBrk="0" hangingPunct="1">
              <a:lnSpc>
                <a:spcPct val="115000"/>
              </a:lnSpc>
              <a:spcBef>
                <a:spcPts val="500"/>
              </a:spcBef>
              <a:spcAft>
                <a:spcPts val="1000"/>
              </a:spcAft>
              <a:buClrTx/>
              <a:buSzTx/>
              <a:buFontTx/>
              <a:buNone/>
              <a:tabLst/>
              <a:defRPr/>
            </a:pPr>
            <a:r>
              <a:rPr kumimoji="0" lang="en-US" sz="4000" b="1" i="0" u="sng" strike="noStrike" kern="1200" cap="none" spc="0" normalizeH="0" baseline="0" noProof="0" dirty="0">
                <a:ln>
                  <a:noFill/>
                </a:ln>
                <a:solidFill>
                  <a:srgbClr val="58595B">
                    <a:lumMod val="50000"/>
                  </a:srgbClr>
                </a:solidFill>
                <a:effectLst/>
                <a:uLnTx/>
                <a:uFillTx/>
                <a:latin typeface="Times New Roman" panose="02020603050405020304" pitchFamily="18" charset="0"/>
                <a:ea typeface="+mn-ea"/>
                <a:cs typeface="Times New Roman" panose="02020603050405020304" pitchFamily="18" charset="0"/>
              </a:rPr>
              <a:t>Background</a:t>
            </a:r>
          </a:p>
          <a:p>
            <a:pPr marL="0" marR="0" lvl="0" indent="0" algn="l" defTabSz="3686861"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8595B">
                    <a:lumMod val="50000"/>
                  </a:srgbClr>
                </a:solidFill>
                <a:effectLst/>
                <a:uLnTx/>
                <a:uFillTx/>
                <a:latin typeface="Times New Roman" panose="02020603050405020304" pitchFamily="18" charset="0"/>
                <a:ea typeface="+mn-ea"/>
                <a:cs typeface="Times New Roman" panose="02020603050405020304" pitchFamily="18" charset="0"/>
              </a:rPr>
              <a:t>In 2019 the 10-BIS MLRA Soil Survey Office began a two-year project utilizing digital soil mapping technology to consistently map closed depressions and produce a Raster soil survey product of the numerous closed depressions found in the Missouri Coteau. The Missouri Coteau in MLRA 53B is a major landform extending from the US-Canadian border in Divide County, North Dakota to Faulk County, South Dakota.  Landforms consist of closely spaced hills and knolls alternating with marshy depressions or potholes Stream drainage is uncommon or absent and numerous pothole wetlands occur between the mounds of glacial till.</a:t>
            </a:r>
          </a:p>
        </p:txBody>
      </p:sp>
      <p:grpSp>
        <p:nvGrpSpPr>
          <p:cNvPr id="5" name="Group 4">
            <a:extLst>
              <a:ext uri="{FF2B5EF4-FFF2-40B4-BE49-F238E27FC236}">
                <a16:creationId xmlns:a16="http://schemas.microsoft.com/office/drawing/2014/main" id="{17C81613-4EEB-459F-948A-54712D3AF0B5}"/>
              </a:ext>
            </a:extLst>
          </p:cNvPr>
          <p:cNvGrpSpPr/>
          <p:nvPr/>
        </p:nvGrpSpPr>
        <p:grpSpPr>
          <a:xfrm>
            <a:off x="2275565" y="12096781"/>
            <a:ext cx="9803397" cy="11778032"/>
            <a:chOff x="2769603" y="12096781"/>
            <a:chExt cx="8969188" cy="11018418"/>
          </a:xfrm>
        </p:grpSpPr>
        <p:pic>
          <p:nvPicPr>
            <p:cNvPr id="28" name="Picture 27" descr="Map&#10;&#10;Description automatically generated">
              <a:extLst>
                <a:ext uri="{FF2B5EF4-FFF2-40B4-BE49-F238E27FC236}">
                  <a16:creationId xmlns:a16="http://schemas.microsoft.com/office/drawing/2014/main" id="{CC646C15-1F76-4506-B34B-99DCF2AB80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6224" y="12096781"/>
              <a:ext cx="8135948" cy="10528873"/>
            </a:xfrm>
            <a:prstGeom prst="rect">
              <a:avLst/>
            </a:prstGeom>
          </p:spPr>
        </p:pic>
        <p:sp>
          <p:nvSpPr>
            <p:cNvPr id="4" name="TextBox 3">
              <a:extLst>
                <a:ext uri="{FF2B5EF4-FFF2-40B4-BE49-F238E27FC236}">
                  <a16:creationId xmlns:a16="http://schemas.microsoft.com/office/drawing/2014/main" id="{6A9E94C6-D237-472A-BF6E-01E6C06A2A97}"/>
                </a:ext>
              </a:extLst>
            </p:cNvPr>
            <p:cNvSpPr txBox="1"/>
            <p:nvPr/>
          </p:nvSpPr>
          <p:spPr>
            <a:xfrm>
              <a:off x="2769603" y="22715089"/>
              <a:ext cx="8969188" cy="400110"/>
            </a:xfrm>
            <a:prstGeom prst="rect">
              <a:avLst/>
            </a:prstGeom>
            <a:noFill/>
          </p:spPr>
          <p:txBody>
            <a:bodyPr wrap="square" rtlCol="0">
              <a:spAutoFit/>
            </a:bodyPr>
            <a:lstStyle/>
            <a:p>
              <a:r>
                <a:rPr lang="en-US" sz="2000" dirty="0"/>
                <a:t>Figure 1: Correlation issues of depressional map units between county subset</a:t>
              </a:r>
            </a:p>
          </p:txBody>
        </p:sp>
      </p:grpSp>
      <p:grpSp>
        <p:nvGrpSpPr>
          <p:cNvPr id="25" name="Group 24">
            <a:extLst>
              <a:ext uri="{FF2B5EF4-FFF2-40B4-BE49-F238E27FC236}">
                <a16:creationId xmlns:a16="http://schemas.microsoft.com/office/drawing/2014/main" id="{16C9658F-DD83-4086-B429-7DC3F4C1568C}"/>
              </a:ext>
            </a:extLst>
          </p:cNvPr>
          <p:cNvGrpSpPr/>
          <p:nvPr/>
        </p:nvGrpSpPr>
        <p:grpSpPr>
          <a:xfrm>
            <a:off x="14316232" y="18773315"/>
            <a:ext cx="14664708" cy="11820631"/>
            <a:chOff x="14180983" y="15477635"/>
            <a:chExt cx="13458386" cy="10721714"/>
          </a:xfrm>
        </p:grpSpPr>
        <p:pic>
          <p:nvPicPr>
            <p:cNvPr id="30" name="Picture 29" descr="Map&#10;&#10;Description automatically generated">
              <a:extLst>
                <a:ext uri="{FF2B5EF4-FFF2-40B4-BE49-F238E27FC236}">
                  <a16:creationId xmlns:a16="http://schemas.microsoft.com/office/drawing/2014/main" id="{57803615-B61C-4DE5-BCB4-86A8C6D2E9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80983" y="15477635"/>
              <a:ext cx="13458386" cy="10399662"/>
            </a:xfrm>
            <a:prstGeom prst="rect">
              <a:avLst/>
            </a:prstGeom>
          </p:spPr>
        </p:pic>
        <p:sp>
          <p:nvSpPr>
            <p:cNvPr id="6" name="TextBox 5">
              <a:extLst>
                <a:ext uri="{FF2B5EF4-FFF2-40B4-BE49-F238E27FC236}">
                  <a16:creationId xmlns:a16="http://schemas.microsoft.com/office/drawing/2014/main" id="{AA0915EB-3AA0-4745-95F8-D7ED6354590B}"/>
                </a:ext>
              </a:extLst>
            </p:cNvPr>
            <p:cNvSpPr txBox="1"/>
            <p:nvPr/>
          </p:nvSpPr>
          <p:spPr>
            <a:xfrm>
              <a:off x="15089920" y="25799239"/>
              <a:ext cx="11640511" cy="400110"/>
            </a:xfrm>
            <a:prstGeom prst="rect">
              <a:avLst/>
            </a:prstGeom>
            <a:noFill/>
          </p:spPr>
          <p:txBody>
            <a:bodyPr wrap="square" rtlCol="0">
              <a:spAutoFit/>
            </a:bodyPr>
            <a:lstStyle/>
            <a:p>
              <a:r>
                <a:rPr lang="en-US" sz="2000" dirty="0"/>
                <a:t>Figure 2: Original Water delineation in red on the Raster Soil Survey (left) and ortho imagery (right).</a:t>
              </a:r>
            </a:p>
          </p:txBody>
        </p:sp>
      </p:grpSp>
      <p:grpSp>
        <p:nvGrpSpPr>
          <p:cNvPr id="33" name="Group 32">
            <a:extLst>
              <a:ext uri="{FF2B5EF4-FFF2-40B4-BE49-F238E27FC236}">
                <a16:creationId xmlns:a16="http://schemas.microsoft.com/office/drawing/2014/main" id="{04F78938-749D-41D9-B2D5-4E4EB872301E}"/>
              </a:ext>
            </a:extLst>
          </p:cNvPr>
          <p:cNvGrpSpPr/>
          <p:nvPr/>
        </p:nvGrpSpPr>
        <p:grpSpPr>
          <a:xfrm>
            <a:off x="29798589" y="14655422"/>
            <a:ext cx="13567608" cy="9780441"/>
            <a:chOff x="29965008" y="12240935"/>
            <a:chExt cx="13011150" cy="8803483"/>
          </a:xfrm>
        </p:grpSpPr>
        <p:pic>
          <p:nvPicPr>
            <p:cNvPr id="29" name="Picture 28">
              <a:extLst>
                <a:ext uri="{FF2B5EF4-FFF2-40B4-BE49-F238E27FC236}">
                  <a16:creationId xmlns:a16="http://schemas.microsoft.com/office/drawing/2014/main" id="{25ECEA53-5FB8-438C-928B-971B8C888ECE}"/>
                </a:ext>
              </a:extLst>
            </p:cNvPr>
            <p:cNvPicPr>
              <a:picLocks noChangeAspect="1"/>
            </p:cNvPicPr>
            <p:nvPr/>
          </p:nvPicPr>
          <p:blipFill>
            <a:blip r:embed="rId9"/>
            <a:stretch>
              <a:fillRect/>
            </a:stretch>
          </p:blipFill>
          <p:spPr>
            <a:xfrm>
              <a:off x="29965008" y="12240935"/>
              <a:ext cx="13011150" cy="8191500"/>
            </a:xfrm>
            <a:prstGeom prst="rect">
              <a:avLst/>
            </a:prstGeom>
          </p:spPr>
        </p:pic>
        <p:sp>
          <p:nvSpPr>
            <p:cNvPr id="31" name="TextBox 30">
              <a:extLst>
                <a:ext uri="{FF2B5EF4-FFF2-40B4-BE49-F238E27FC236}">
                  <a16:creationId xmlns:a16="http://schemas.microsoft.com/office/drawing/2014/main" id="{5EB11299-4E8D-48E4-A765-FF53C05E3EBA}"/>
                </a:ext>
              </a:extLst>
            </p:cNvPr>
            <p:cNvSpPr txBox="1"/>
            <p:nvPr/>
          </p:nvSpPr>
          <p:spPr>
            <a:xfrm>
              <a:off x="31451393" y="20644308"/>
              <a:ext cx="10371221" cy="400110"/>
            </a:xfrm>
            <a:prstGeom prst="rect">
              <a:avLst/>
            </a:prstGeom>
            <a:noFill/>
          </p:spPr>
          <p:txBody>
            <a:bodyPr wrap="square" rtlCol="0">
              <a:spAutoFit/>
            </a:bodyPr>
            <a:lstStyle/>
            <a:p>
              <a:r>
                <a:rPr lang="en-US" sz="2000" dirty="0"/>
                <a:t>Figure 3: New SSURGO delineations (red lines) created using the Raster Soil Survey.</a:t>
              </a:r>
            </a:p>
          </p:txBody>
        </p:sp>
      </p:grpSp>
      <p:sp>
        <p:nvSpPr>
          <p:cNvPr id="34" name="TextBox 33">
            <a:extLst>
              <a:ext uri="{FF2B5EF4-FFF2-40B4-BE49-F238E27FC236}">
                <a16:creationId xmlns:a16="http://schemas.microsoft.com/office/drawing/2014/main" id="{35EA3A36-10E9-435E-8C8C-A4FE17633902}"/>
              </a:ext>
            </a:extLst>
          </p:cNvPr>
          <p:cNvSpPr txBox="1"/>
          <p:nvPr/>
        </p:nvSpPr>
        <p:spPr>
          <a:xfrm>
            <a:off x="14815656" y="15558076"/>
            <a:ext cx="13453801" cy="4332148"/>
          </a:xfrm>
          <a:prstGeom prst="rect">
            <a:avLst/>
          </a:prstGeom>
          <a:noFill/>
        </p:spPr>
        <p:txBody>
          <a:bodyPr wrap="square" rtlCol="0">
            <a:spAutoFit/>
          </a:bodyPr>
          <a:lstStyle/>
          <a:p>
            <a:pPr>
              <a:lnSpc>
                <a:spcPct val="115000"/>
              </a:lnSpc>
              <a:spcBef>
                <a:spcPts val="500"/>
              </a:spcBef>
              <a:spcAft>
                <a:spcPts val="1000"/>
              </a:spcAft>
            </a:pPr>
            <a:r>
              <a:rPr lang="en-US" sz="4400" b="1" u="sng" dirty="0">
                <a:latin typeface="Times New Roman" panose="02020603050405020304" pitchFamily="18" charset="0"/>
                <a:cs typeface="Times New Roman" panose="02020603050405020304" pitchFamily="18" charset="0"/>
              </a:rPr>
              <a:t>Imagery and Software</a:t>
            </a:r>
          </a:p>
          <a:p>
            <a:pPr marL="342900" lvl="1" indent="-3429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LiDAR coverage for all of ND</a:t>
            </a:r>
          </a:p>
          <a:p>
            <a:pPr marL="342900" lvl="1" indent="-3429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MNDWI from LANDSAT composite</a:t>
            </a:r>
          </a:p>
          <a:p>
            <a:pPr marL="342900" lvl="1" indent="-34290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ArcMap, ArcSIE, SAGA, RStudio</a:t>
            </a:r>
          </a:p>
          <a:p>
            <a:pPr marL="1085850" lvl="1" indent="-342900">
              <a:buFont typeface="Arial" panose="020B0604020202020204" pitchFamily="34" charset="0"/>
              <a:buChar char="•"/>
            </a:pPr>
            <a:endParaRPr lang="en-US" sz="3600" dirty="0"/>
          </a:p>
          <a:p>
            <a:pPr marL="1143000" indent="-1143000">
              <a:buFont typeface="Arial" panose="020B0604020202020204" pitchFamily="34" charset="0"/>
              <a:buChar char="•"/>
            </a:pPr>
            <a:endParaRPr lang="en-US" dirty="0">
              <a:solidFill>
                <a:schemeClr val="tx1">
                  <a:lumMod val="50000"/>
                </a:schemeClr>
              </a:solidFill>
            </a:endParaRPr>
          </a:p>
        </p:txBody>
      </p:sp>
      <p:pic>
        <p:nvPicPr>
          <p:cNvPr id="36" name="Picture 35" descr="A picture containing water, water sport, surfing, outdoor&#10;&#10;Description automatically generated">
            <a:extLst>
              <a:ext uri="{FF2B5EF4-FFF2-40B4-BE49-F238E27FC236}">
                <a16:creationId xmlns:a16="http://schemas.microsoft.com/office/drawing/2014/main" id="{9FDD3EFC-768A-48C4-99AF-50BF1797555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639" t="8714" r="6392"/>
          <a:stretch/>
        </p:blipFill>
        <p:spPr>
          <a:xfrm rot="10800000">
            <a:off x="23205751" y="13091881"/>
            <a:ext cx="5419447" cy="4366800"/>
          </a:xfrm>
          <a:prstGeom prst="rect">
            <a:avLst/>
          </a:prstGeom>
        </p:spPr>
      </p:pic>
    </p:spTree>
    <p:extLst>
      <p:ext uri="{BB962C8B-B14F-4D97-AF65-F5344CB8AC3E}">
        <p14:creationId xmlns:p14="http://schemas.microsoft.com/office/powerpoint/2010/main" val="931198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643854"/>
      </p:ext>
    </p:extLst>
  </p:cSld>
  <p:clrMapOvr>
    <a:masterClrMapping/>
  </p:clrMapOvr>
</p:sld>
</file>

<file path=ppt/theme/theme1.xml><?xml version="1.0" encoding="utf-8"?>
<a:theme xmlns:a="http://schemas.openxmlformats.org/drawingml/2006/main" name="Long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9D65FCCC-68ED-4786-83DF-96D1F489A8FB}"/>
    </a:ext>
  </a:extLst>
</a:theme>
</file>

<file path=ppt/theme/theme10.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5A1365F0-1F55-4861-AACC-B5CFD86F1881}"/>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578F8267-4E5A-4039-B7A8-6BA109BF6CB7}"/>
    </a:ext>
  </a:extLst>
</a:theme>
</file>

<file path=ppt/theme/theme3.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98FD5188-4AAD-4502-83C5-6E7F46E0186D}"/>
    </a:ext>
  </a:extLst>
</a:theme>
</file>

<file path=ppt/theme/theme4.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280D3934-0E3A-451F-849E-B5E9E23F4EEC}"/>
    </a:ext>
  </a:extLst>
</a:theme>
</file>

<file path=ppt/theme/theme5.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FDF0BCBC-1FD1-487F-973C-75C8D781D81E}"/>
    </a:ext>
  </a:extLst>
</a:theme>
</file>

<file path=ppt/theme/theme6.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9EC548E9-3281-412E-A281-BCDA6D5669BD}"/>
    </a:ext>
  </a:extLst>
</a:theme>
</file>

<file path=ppt/theme/theme7.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2FAA74E6-4442-4108-8CF5-E1719FE6A8CE}"/>
    </a:ext>
  </a:extLst>
</a:theme>
</file>

<file path=ppt/theme/theme8.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3DF8718D-8571-4E35-A4FA-FE5BD9F62737}"/>
    </a:ext>
  </a:extLst>
</a:theme>
</file>

<file path=ppt/theme/theme9.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FD9367A-E50C-45C1-BE64-34FA28A93BFA}" vid="{6A79A395-E284-40E1-BE97-9EE7782D57E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schemas.microsoft.com/office/infopath/2007/PartnerControls"/>
    <ds:schemaRef ds:uri="de9e4283-ef60-4e64-9d6e-801b32758dc4"/>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USDA-NRCS-SPSD poster_48x36[156]</Template>
  <TotalTime>5321</TotalTime>
  <Words>527</Words>
  <Application>Microsoft Office PowerPoint</Application>
  <PresentationFormat>Custom</PresentationFormat>
  <Paragraphs>34</Paragraphs>
  <Slides>2</Slides>
  <Notes>0</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2</vt:i4>
      </vt:variant>
    </vt:vector>
  </HeadingPairs>
  <TitlesOfParts>
    <vt:vector size="17" baseType="lpstr">
      <vt:lpstr>Arial</vt:lpstr>
      <vt:lpstr>Calibri</vt:lpstr>
      <vt:lpstr>Calibri Light</vt:lpstr>
      <vt:lpstr>Times New Roman</vt:lpstr>
      <vt:lpstr>Wingdings</vt:lpstr>
      <vt:lpstr>Long Iso-bar USDA Blue</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MLRA 53B – Closed Depression Project and Digital Soil Model Creation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Sullivan, Michael</dc:creator>
  <cp:keywords/>
  <cp:lastModifiedBy>Sullivan, Michael</cp:lastModifiedBy>
  <cp:revision>39</cp:revision>
  <dcterms:created xsi:type="dcterms:W3CDTF">2022-01-11T20:09:57Z</dcterms:created>
  <dcterms:modified xsi:type="dcterms:W3CDTF">2022-03-09T18:45:00Z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